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4" r:id="rId9"/>
    <p:sldId id="267" r:id="rId10"/>
    <p:sldId id="263" r:id="rId11"/>
    <p:sldId id="266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2CACC-B0F3-4DAD-8DEB-88D0DDB5B771}" v="207" dt="2022-06-06T12:24:36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e Peace" userId="593bf39dffb30102" providerId="LiveId" clId="{1822CACC-B0F3-4DAD-8DEB-88D0DDB5B771}"/>
    <pc:docChg chg="undo custSel modSld">
      <pc:chgData name="Christine Peace" userId="593bf39dffb30102" providerId="LiveId" clId="{1822CACC-B0F3-4DAD-8DEB-88D0DDB5B771}" dt="2022-06-06T12:24:36.581" v="240" actId="20577"/>
      <pc:docMkLst>
        <pc:docMk/>
      </pc:docMkLst>
      <pc:sldChg chg="modSp mod">
        <pc:chgData name="Christine Peace" userId="593bf39dffb30102" providerId="LiveId" clId="{1822CACC-B0F3-4DAD-8DEB-88D0DDB5B771}" dt="2022-06-06T12:21:13.559" v="32" actId="20577"/>
        <pc:sldMkLst>
          <pc:docMk/>
          <pc:sldMk cId="1151870637" sldId="257"/>
        </pc:sldMkLst>
        <pc:spChg chg="mod">
          <ac:chgData name="Christine Peace" userId="593bf39dffb30102" providerId="LiveId" clId="{1822CACC-B0F3-4DAD-8DEB-88D0DDB5B771}" dt="2022-06-06T12:21:13.559" v="32" actId="20577"/>
          <ac:spMkLst>
            <pc:docMk/>
            <pc:sldMk cId="1151870637" sldId="257"/>
            <ac:spMk id="2" creationId="{9C0D59BF-1670-43DC-BEB7-7B5827664EF1}"/>
          </ac:spMkLst>
        </pc:spChg>
      </pc:sldChg>
      <pc:sldChg chg="modSp mod">
        <pc:chgData name="Christine Peace" userId="593bf39dffb30102" providerId="LiveId" clId="{1822CACC-B0F3-4DAD-8DEB-88D0DDB5B771}" dt="2022-06-06T12:21:58.524" v="44" actId="20577"/>
        <pc:sldMkLst>
          <pc:docMk/>
          <pc:sldMk cId="2098260817" sldId="259"/>
        </pc:sldMkLst>
        <pc:spChg chg="mod">
          <ac:chgData name="Christine Peace" userId="593bf39dffb30102" providerId="LiveId" clId="{1822CACC-B0F3-4DAD-8DEB-88D0DDB5B771}" dt="2022-06-06T12:21:58.524" v="44" actId="20577"/>
          <ac:spMkLst>
            <pc:docMk/>
            <pc:sldMk cId="2098260817" sldId="259"/>
            <ac:spMk id="3" creationId="{591ACB70-2A1D-4022-8B74-294C2EA5F48D}"/>
          </ac:spMkLst>
        </pc:spChg>
      </pc:sldChg>
      <pc:sldChg chg="modSp">
        <pc:chgData name="Christine Peace" userId="593bf39dffb30102" providerId="LiveId" clId="{1822CACC-B0F3-4DAD-8DEB-88D0DDB5B771}" dt="2022-06-06T12:22:17.203" v="125" actId="20577"/>
        <pc:sldMkLst>
          <pc:docMk/>
          <pc:sldMk cId="2860915257" sldId="264"/>
        </pc:sldMkLst>
        <pc:graphicFrameChg chg="mod">
          <ac:chgData name="Christine Peace" userId="593bf39dffb30102" providerId="LiveId" clId="{1822CACC-B0F3-4DAD-8DEB-88D0DDB5B771}" dt="2022-06-06T12:22:17.203" v="125" actId="20577"/>
          <ac:graphicFrameMkLst>
            <pc:docMk/>
            <pc:sldMk cId="2860915257" sldId="264"/>
            <ac:graphicFrameMk id="5" creationId="{35CF2AF7-299E-41D3-8E97-B5583EE0D27E}"/>
          </ac:graphicFrameMkLst>
        </pc:graphicFrameChg>
      </pc:sldChg>
      <pc:sldChg chg="modSp">
        <pc:chgData name="Christine Peace" userId="593bf39dffb30102" providerId="LiveId" clId="{1822CACC-B0F3-4DAD-8DEB-88D0DDB5B771}" dt="2022-06-06T12:24:36.581" v="240" actId="20577"/>
        <pc:sldMkLst>
          <pc:docMk/>
          <pc:sldMk cId="3124518870" sldId="267"/>
        </pc:sldMkLst>
        <pc:graphicFrameChg chg="mod">
          <ac:chgData name="Christine Peace" userId="593bf39dffb30102" providerId="LiveId" clId="{1822CACC-B0F3-4DAD-8DEB-88D0DDB5B771}" dt="2022-06-06T12:24:36.581" v="240" actId="20577"/>
          <ac:graphicFrameMkLst>
            <pc:docMk/>
            <pc:sldMk cId="3124518870" sldId="267"/>
            <ac:graphicFrameMk id="5" creationId="{35CF2AF7-299E-41D3-8E97-B5583EE0D27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063C6-E714-4ECE-9295-4C8348792C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ED1F94-980A-4635-8A44-268C46FCDA4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Accreditation Scheme developed</a:t>
          </a:r>
          <a:endParaRPr lang="en-US" dirty="0"/>
        </a:p>
      </dgm:t>
    </dgm:pt>
    <dgm:pt modelId="{40C1D15B-23D9-4897-A121-150392A2100C}" type="parTrans" cxnId="{C8B54FE3-D9E9-4333-812B-1FC72E3FD19B}">
      <dgm:prSet/>
      <dgm:spPr/>
      <dgm:t>
        <a:bodyPr/>
        <a:lstStyle/>
        <a:p>
          <a:endParaRPr lang="en-US"/>
        </a:p>
      </dgm:t>
    </dgm:pt>
    <dgm:pt modelId="{F1E36F2E-ED58-4BDE-9707-F93F16779BEA}" type="sibTrans" cxnId="{C8B54FE3-D9E9-4333-812B-1FC72E3FD19B}">
      <dgm:prSet/>
      <dgm:spPr/>
      <dgm:t>
        <a:bodyPr/>
        <a:lstStyle/>
        <a:p>
          <a:endParaRPr lang="en-US"/>
        </a:p>
      </dgm:t>
    </dgm:pt>
    <dgm:pt modelId="{9ED644DC-CB0F-4CBA-A4F2-3D37CD1B532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Employers and organisations now signing up</a:t>
          </a:r>
          <a:endParaRPr lang="en-US" dirty="0"/>
        </a:p>
      </dgm:t>
    </dgm:pt>
    <dgm:pt modelId="{A1F53130-F68F-47B0-9A2B-7A3F0E23337C}" type="parTrans" cxnId="{C499EF64-6716-48C4-9244-9CC7543F62DF}">
      <dgm:prSet/>
      <dgm:spPr/>
      <dgm:t>
        <a:bodyPr/>
        <a:lstStyle/>
        <a:p>
          <a:endParaRPr lang="en-US"/>
        </a:p>
      </dgm:t>
    </dgm:pt>
    <dgm:pt modelId="{0EF8B60F-7BC6-42C8-9FBF-F3B172EF3489}" type="sibTrans" cxnId="{C499EF64-6716-48C4-9244-9CC7543F62DF}">
      <dgm:prSet/>
      <dgm:spPr/>
      <dgm:t>
        <a:bodyPr/>
        <a:lstStyle/>
        <a:p>
          <a:endParaRPr lang="en-US"/>
        </a:p>
      </dgm:t>
    </dgm:pt>
    <dgm:pt modelId="{0A887138-9119-45F8-8F7D-D5CBA5DC2CC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Data gathering on public sector employers (local authorities, NHS Trusts) with an aim to accredit those that are eligible</a:t>
          </a:r>
          <a:endParaRPr lang="en-US" dirty="0"/>
        </a:p>
      </dgm:t>
    </dgm:pt>
    <dgm:pt modelId="{31FB7719-52A7-4F65-801B-9DAECE56681C}" type="parTrans" cxnId="{AF658421-CF42-4380-A9BB-FFCABC30CB75}">
      <dgm:prSet/>
      <dgm:spPr/>
      <dgm:t>
        <a:bodyPr/>
        <a:lstStyle/>
        <a:p>
          <a:endParaRPr lang="en-US"/>
        </a:p>
      </dgm:t>
    </dgm:pt>
    <dgm:pt modelId="{15F9FD0F-E6BC-4468-A9D6-33AAC7FAFA74}" type="sibTrans" cxnId="{AF658421-CF42-4380-A9BB-FFCABC30CB75}">
      <dgm:prSet/>
      <dgm:spPr/>
      <dgm:t>
        <a:bodyPr/>
        <a:lstStyle/>
        <a:p>
          <a:endParaRPr lang="en-US"/>
        </a:p>
      </dgm:t>
    </dgm:pt>
    <dgm:pt modelId="{80E30AE4-9C21-45F6-B492-4C77512D52E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Data gathering on universities, again with the aim of accrediting those who are eligible</a:t>
          </a:r>
          <a:endParaRPr lang="en-US" dirty="0"/>
        </a:p>
      </dgm:t>
    </dgm:pt>
    <dgm:pt modelId="{C700C13A-A9C7-4E4E-8D41-98BDC992A310}" type="parTrans" cxnId="{58A42FA2-FE65-459B-9DCE-87DDBFABCC30}">
      <dgm:prSet/>
      <dgm:spPr/>
      <dgm:t>
        <a:bodyPr/>
        <a:lstStyle/>
        <a:p>
          <a:endParaRPr lang="en-US"/>
        </a:p>
      </dgm:t>
    </dgm:pt>
    <dgm:pt modelId="{737F99D6-21F6-4AC2-8831-FFD48CC9E2C8}" type="sibTrans" cxnId="{58A42FA2-FE65-459B-9DCE-87DDBFABCC30}">
      <dgm:prSet/>
      <dgm:spPr/>
      <dgm:t>
        <a:bodyPr/>
        <a:lstStyle/>
        <a:p>
          <a:endParaRPr lang="en-US"/>
        </a:p>
      </dgm:t>
    </dgm:pt>
    <dgm:pt modelId="{E1A48E6F-99AC-44CE-906E-443C16561A15}" type="pres">
      <dgm:prSet presAssocID="{DF6063C6-E714-4ECE-9295-4C8348792CDA}" presName="linear" presStyleCnt="0">
        <dgm:presLayoutVars>
          <dgm:animLvl val="lvl"/>
          <dgm:resizeHandles val="exact"/>
        </dgm:presLayoutVars>
      </dgm:prSet>
      <dgm:spPr/>
    </dgm:pt>
    <dgm:pt modelId="{ABB077EC-F4ED-48D6-8C10-5771D230FED8}" type="pres">
      <dgm:prSet presAssocID="{20ED1F94-980A-4635-8A44-268C46FCDA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B8A0D74-E0C9-4D7B-85A9-AC9B56D6FBED}" type="pres">
      <dgm:prSet presAssocID="{F1E36F2E-ED58-4BDE-9707-F93F16779BEA}" presName="spacer" presStyleCnt="0"/>
      <dgm:spPr/>
    </dgm:pt>
    <dgm:pt modelId="{5B81578D-26C9-45F8-A0DD-815329D58689}" type="pres">
      <dgm:prSet presAssocID="{9ED644DC-CB0F-4CBA-A4F2-3D37CD1B532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66F34A5-590E-4420-A496-C3E542591D7F}" type="pres">
      <dgm:prSet presAssocID="{0EF8B60F-7BC6-42C8-9FBF-F3B172EF3489}" presName="spacer" presStyleCnt="0"/>
      <dgm:spPr/>
    </dgm:pt>
    <dgm:pt modelId="{FB731C76-6DF3-48DB-B989-DE6A17C8FB66}" type="pres">
      <dgm:prSet presAssocID="{0A887138-9119-45F8-8F7D-D5CBA5DC2CC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30D501-1B3E-446D-8F4F-44AB8354F80F}" type="pres">
      <dgm:prSet presAssocID="{15F9FD0F-E6BC-4468-A9D6-33AAC7FAFA74}" presName="spacer" presStyleCnt="0"/>
      <dgm:spPr/>
    </dgm:pt>
    <dgm:pt modelId="{2A62FBBB-AF8A-4AF7-AB2E-03563DCBD4C9}" type="pres">
      <dgm:prSet presAssocID="{80E30AE4-9C21-45F6-B492-4C77512D52E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8F95E19-22D2-43B1-9F4C-69A88C3FEEB5}" type="presOf" srcId="{20ED1F94-980A-4635-8A44-268C46FCDA49}" destId="{ABB077EC-F4ED-48D6-8C10-5771D230FED8}" srcOrd="0" destOrd="0" presId="urn:microsoft.com/office/officeart/2005/8/layout/vList2"/>
    <dgm:cxn modelId="{AF658421-CF42-4380-A9BB-FFCABC30CB75}" srcId="{DF6063C6-E714-4ECE-9295-4C8348792CDA}" destId="{0A887138-9119-45F8-8F7D-D5CBA5DC2CC7}" srcOrd="2" destOrd="0" parTransId="{31FB7719-52A7-4F65-801B-9DAECE56681C}" sibTransId="{15F9FD0F-E6BC-4468-A9D6-33AAC7FAFA74}"/>
    <dgm:cxn modelId="{612EC639-4030-412F-99B2-6E51D466E7FA}" type="presOf" srcId="{9ED644DC-CB0F-4CBA-A4F2-3D37CD1B532D}" destId="{5B81578D-26C9-45F8-A0DD-815329D58689}" srcOrd="0" destOrd="0" presId="urn:microsoft.com/office/officeart/2005/8/layout/vList2"/>
    <dgm:cxn modelId="{C499EF64-6716-48C4-9244-9CC7543F62DF}" srcId="{DF6063C6-E714-4ECE-9295-4C8348792CDA}" destId="{9ED644DC-CB0F-4CBA-A4F2-3D37CD1B532D}" srcOrd="1" destOrd="0" parTransId="{A1F53130-F68F-47B0-9A2B-7A3F0E23337C}" sibTransId="{0EF8B60F-7BC6-42C8-9FBF-F3B172EF3489}"/>
    <dgm:cxn modelId="{70263C65-4A0D-432F-9333-99382E29C414}" type="presOf" srcId="{80E30AE4-9C21-45F6-B492-4C77512D52EF}" destId="{2A62FBBB-AF8A-4AF7-AB2E-03563DCBD4C9}" srcOrd="0" destOrd="0" presId="urn:microsoft.com/office/officeart/2005/8/layout/vList2"/>
    <dgm:cxn modelId="{65CD484B-C3D1-40CF-8724-C4D92EF9E820}" type="presOf" srcId="{0A887138-9119-45F8-8F7D-D5CBA5DC2CC7}" destId="{FB731C76-6DF3-48DB-B989-DE6A17C8FB66}" srcOrd="0" destOrd="0" presId="urn:microsoft.com/office/officeart/2005/8/layout/vList2"/>
    <dgm:cxn modelId="{04BBE69E-7179-4B76-8B73-578DCAB8E351}" type="presOf" srcId="{DF6063C6-E714-4ECE-9295-4C8348792CDA}" destId="{E1A48E6F-99AC-44CE-906E-443C16561A15}" srcOrd="0" destOrd="0" presId="urn:microsoft.com/office/officeart/2005/8/layout/vList2"/>
    <dgm:cxn modelId="{58A42FA2-FE65-459B-9DCE-87DDBFABCC30}" srcId="{DF6063C6-E714-4ECE-9295-4C8348792CDA}" destId="{80E30AE4-9C21-45F6-B492-4C77512D52EF}" srcOrd="3" destOrd="0" parTransId="{C700C13A-A9C7-4E4E-8D41-98BDC992A310}" sibTransId="{737F99D6-21F6-4AC2-8831-FFD48CC9E2C8}"/>
    <dgm:cxn modelId="{C8B54FE3-D9E9-4333-812B-1FC72E3FD19B}" srcId="{DF6063C6-E714-4ECE-9295-4C8348792CDA}" destId="{20ED1F94-980A-4635-8A44-268C46FCDA49}" srcOrd="0" destOrd="0" parTransId="{40C1D15B-23D9-4897-A121-150392A2100C}" sibTransId="{F1E36F2E-ED58-4BDE-9707-F93F16779BEA}"/>
    <dgm:cxn modelId="{4F3BCE90-9497-48D4-9BA6-A1099D58FAAC}" type="presParOf" srcId="{E1A48E6F-99AC-44CE-906E-443C16561A15}" destId="{ABB077EC-F4ED-48D6-8C10-5771D230FED8}" srcOrd="0" destOrd="0" presId="urn:microsoft.com/office/officeart/2005/8/layout/vList2"/>
    <dgm:cxn modelId="{C68CD514-F99B-47B1-B7B3-B30D84DA103C}" type="presParOf" srcId="{E1A48E6F-99AC-44CE-906E-443C16561A15}" destId="{5B8A0D74-E0C9-4D7B-85A9-AC9B56D6FBED}" srcOrd="1" destOrd="0" presId="urn:microsoft.com/office/officeart/2005/8/layout/vList2"/>
    <dgm:cxn modelId="{4CD9FC60-D641-42C4-9C22-097665EEE02C}" type="presParOf" srcId="{E1A48E6F-99AC-44CE-906E-443C16561A15}" destId="{5B81578D-26C9-45F8-A0DD-815329D58689}" srcOrd="2" destOrd="0" presId="urn:microsoft.com/office/officeart/2005/8/layout/vList2"/>
    <dgm:cxn modelId="{200ACEB7-5961-439B-A5D8-CD6DF4A99516}" type="presParOf" srcId="{E1A48E6F-99AC-44CE-906E-443C16561A15}" destId="{266F34A5-590E-4420-A496-C3E542591D7F}" srcOrd="3" destOrd="0" presId="urn:microsoft.com/office/officeart/2005/8/layout/vList2"/>
    <dgm:cxn modelId="{451DBBB0-D9C6-4676-AB76-B1D612D6F3AA}" type="presParOf" srcId="{E1A48E6F-99AC-44CE-906E-443C16561A15}" destId="{FB731C76-6DF3-48DB-B989-DE6A17C8FB66}" srcOrd="4" destOrd="0" presId="urn:microsoft.com/office/officeart/2005/8/layout/vList2"/>
    <dgm:cxn modelId="{FFB172E5-77D0-4910-AB27-8DF8B31D8617}" type="presParOf" srcId="{E1A48E6F-99AC-44CE-906E-443C16561A15}" destId="{C830D501-1B3E-446D-8F4F-44AB8354F80F}" srcOrd="5" destOrd="0" presId="urn:microsoft.com/office/officeart/2005/8/layout/vList2"/>
    <dgm:cxn modelId="{B27E89C9-74EB-4391-B92A-C70D19EFC37D}" type="presParOf" srcId="{E1A48E6F-99AC-44CE-906E-443C16561A15}" destId="{2A62FBBB-AF8A-4AF7-AB2E-03563DCBD4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6063C6-E714-4ECE-9295-4C8348792C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ED644DC-CB0F-4CBA-A4F2-3D37CD1B532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Community action with People Powered Communities, People’s Assembly, Union branches, Right to Food campaign (Food and Work Network)</a:t>
          </a:r>
        </a:p>
      </dgm:t>
    </dgm:pt>
    <dgm:pt modelId="{A1F53130-F68F-47B0-9A2B-7A3F0E23337C}" type="parTrans" cxnId="{C499EF64-6716-48C4-9244-9CC7543F62DF}">
      <dgm:prSet/>
      <dgm:spPr/>
      <dgm:t>
        <a:bodyPr/>
        <a:lstStyle/>
        <a:p>
          <a:endParaRPr lang="en-US"/>
        </a:p>
      </dgm:t>
    </dgm:pt>
    <dgm:pt modelId="{0EF8B60F-7BC6-42C8-9FBF-F3B172EF3489}" type="sibTrans" cxnId="{C499EF64-6716-48C4-9244-9CC7543F62DF}">
      <dgm:prSet/>
      <dgm:spPr/>
      <dgm:t>
        <a:bodyPr/>
        <a:lstStyle/>
        <a:p>
          <a:endParaRPr lang="en-US"/>
        </a:p>
      </dgm:t>
    </dgm:pt>
    <dgm:pt modelId="{0A887138-9119-45F8-8F7D-D5CBA5DC2CC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Working with Trades Councils</a:t>
          </a:r>
          <a:endParaRPr lang="en-US" dirty="0"/>
        </a:p>
      </dgm:t>
    </dgm:pt>
    <dgm:pt modelId="{31FB7719-52A7-4F65-801B-9DAECE56681C}" type="parTrans" cxnId="{AF658421-CF42-4380-A9BB-FFCABC30CB75}">
      <dgm:prSet/>
      <dgm:spPr/>
      <dgm:t>
        <a:bodyPr/>
        <a:lstStyle/>
        <a:p>
          <a:endParaRPr lang="en-US"/>
        </a:p>
      </dgm:t>
    </dgm:pt>
    <dgm:pt modelId="{15F9FD0F-E6BC-4468-A9D6-33AAC7FAFA74}" type="sibTrans" cxnId="{AF658421-CF42-4380-A9BB-FFCABC30CB75}">
      <dgm:prSet/>
      <dgm:spPr/>
      <dgm:t>
        <a:bodyPr/>
        <a:lstStyle/>
        <a:p>
          <a:endParaRPr lang="en-US"/>
        </a:p>
      </dgm:t>
    </dgm:pt>
    <dgm:pt modelId="{80E30AE4-9C21-45F6-B492-4C77512D52E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Asking for support for community actions</a:t>
          </a:r>
        </a:p>
      </dgm:t>
    </dgm:pt>
    <dgm:pt modelId="{C700C13A-A9C7-4E4E-8D41-98BDC992A310}" type="parTrans" cxnId="{58A42FA2-FE65-459B-9DCE-87DDBFABCC30}">
      <dgm:prSet/>
      <dgm:spPr/>
      <dgm:t>
        <a:bodyPr/>
        <a:lstStyle/>
        <a:p>
          <a:endParaRPr lang="en-US"/>
        </a:p>
      </dgm:t>
    </dgm:pt>
    <dgm:pt modelId="{737F99D6-21F6-4AC2-8831-FFD48CC9E2C8}" type="sibTrans" cxnId="{58A42FA2-FE65-459B-9DCE-87DDBFABCC30}">
      <dgm:prSet/>
      <dgm:spPr/>
      <dgm:t>
        <a:bodyPr/>
        <a:lstStyle/>
        <a:p>
          <a:endParaRPr lang="en-US"/>
        </a:p>
      </dgm:t>
    </dgm:pt>
    <dgm:pt modelId="{20ED1F94-980A-4635-8A44-268C46FCDA4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Free help and support service for zero hours workers – please share!</a:t>
          </a:r>
        </a:p>
      </dgm:t>
    </dgm:pt>
    <dgm:pt modelId="{F1E36F2E-ED58-4BDE-9707-F93F16779BEA}" type="sibTrans" cxnId="{C8B54FE3-D9E9-4333-812B-1FC72E3FD19B}">
      <dgm:prSet/>
      <dgm:spPr/>
      <dgm:t>
        <a:bodyPr/>
        <a:lstStyle/>
        <a:p>
          <a:endParaRPr lang="en-US"/>
        </a:p>
      </dgm:t>
    </dgm:pt>
    <dgm:pt modelId="{40C1D15B-23D9-4897-A121-150392A2100C}" type="parTrans" cxnId="{C8B54FE3-D9E9-4333-812B-1FC72E3FD19B}">
      <dgm:prSet/>
      <dgm:spPr/>
      <dgm:t>
        <a:bodyPr/>
        <a:lstStyle/>
        <a:p>
          <a:endParaRPr lang="en-US"/>
        </a:p>
      </dgm:t>
    </dgm:pt>
    <dgm:pt modelId="{E1A48E6F-99AC-44CE-906E-443C16561A15}" type="pres">
      <dgm:prSet presAssocID="{DF6063C6-E714-4ECE-9295-4C8348792CDA}" presName="linear" presStyleCnt="0">
        <dgm:presLayoutVars>
          <dgm:animLvl val="lvl"/>
          <dgm:resizeHandles val="exact"/>
        </dgm:presLayoutVars>
      </dgm:prSet>
      <dgm:spPr/>
    </dgm:pt>
    <dgm:pt modelId="{ABB077EC-F4ED-48D6-8C10-5771D230FED8}" type="pres">
      <dgm:prSet presAssocID="{20ED1F94-980A-4635-8A44-268C46FCDA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B8A0D74-E0C9-4D7B-85A9-AC9B56D6FBED}" type="pres">
      <dgm:prSet presAssocID="{F1E36F2E-ED58-4BDE-9707-F93F16779BEA}" presName="spacer" presStyleCnt="0"/>
      <dgm:spPr/>
    </dgm:pt>
    <dgm:pt modelId="{5B81578D-26C9-45F8-A0DD-815329D58689}" type="pres">
      <dgm:prSet presAssocID="{9ED644DC-CB0F-4CBA-A4F2-3D37CD1B532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66F34A5-590E-4420-A496-C3E542591D7F}" type="pres">
      <dgm:prSet presAssocID="{0EF8B60F-7BC6-42C8-9FBF-F3B172EF3489}" presName="spacer" presStyleCnt="0"/>
      <dgm:spPr/>
    </dgm:pt>
    <dgm:pt modelId="{FB731C76-6DF3-48DB-B989-DE6A17C8FB66}" type="pres">
      <dgm:prSet presAssocID="{0A887138-9119-45F8-8F7D-D5CBA5DC2CC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30D501-1B3E-446D-8F4F-44AB8354F80F}" type="pres">
      <dgm:prSet presAssocID="{15F9FD0F-E6BC-4468-A9D6-33AAC7FAFA74}" presName="spacer" presStyleCnt="0"/>
      <dgm:spPr/>
    </dgm:pt>
    <dgm:pt modelId="{2A62FBBB-AF8A-4AF7-AB2E-03563DCBD4C9}" type="pres">
      <dgm:prSet presAssocID="{80E30AE4-9C21-45F6-B492-4C77512D52E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8F95E19-22D2-43B1-9F4C-69A88C3FEEB5}" type="presOf" srcId="{20ED1F94-980A-4635-8A44-268C46FCDA49}" destId="{ABB077EC-F4ED-48D6-8C10-5771D230FED8}" srcOrd="0" destOrd="0" presId="urn:microsoft.com/office/officeart/2005/8/layout/vList2"/>
    <dgm:cxn modelId="{AF658421-CF42-4380-A9BB-FFCABC30CB75}" srcId="{DF6063C6-E714-4ECE-9295-4C8348792CDA}" destId="{0A887138-9119-45F8-8F7D-D5CBA5DC2CC7}" srcOrd="2" destOrd="0" parTransId="{31FB7719-52A7-4F65-801B-9DAECE56681C}" sibTransId="{15F9FD0F-E6BC-4468-A9D6-33AAC7FAFA74}"/>
    <dgm:cxn modelId="{612EC639-4030-412F-99B2-6E51D466E7FA}" type="presOf" srcId="{9ED644DC-CB0F-4CBA-A4F2-3D37CD1B532D}" destId="{5B81578D-26C9-45F8-A0DD-815329D58689}" srcOrd="0" destOrd="0" presId="urn:microsoft.com/office/officeart/2005/8/layout/vList2"/>
    <dgm:cxn modelId="{C499EF64-6716-48C4-9244-9CC7543F62DF}" srcId="{DF6063C6-E714-4ECE-9295-4C8348792CDA}" destId="{9ED644DC-CB0F-4CBA-A4F2-3D37CD1B532D}" srcOrd="1" destOrd="0" parTransId="{A1F53130-F68F-47B0-9A2B-7A3F0E23337C}" sibTransId="{0EF8B60F-7BC6-42C8-9FBF-F3B172EF3489}"/>
    <dgm:cxn modelId="{70263C65-4A0D-432F-9333-99382E29C414}" type="presOf" srcId="{80E30AE4-9C21-45F6-B492-4C77512D52EF}" destId="{2A62FBBB-AF8A-4AF7-AB2E-03563DCBD4C9}" srcOrd="0" destOrd="0" presId="urn:microsoft.com/office/officeart/2005/8/layout/vList2"/>
    <dgm:cxn modelId="{65CD484B-C3D1-40CF-8724-C4D92EF9E820}" type="presOf" srcId="{0A887138-9119-45F8-8F7D-D5CBA5DC2CC7}" destId="{FB731C76-6DF3-48DB-B989-DE6A17C8FB66}" srcOrd="0" destOrd="0" presId="urn:microsoft.com/office/officeart/2005/8/layout/vList2"/>
    <dgm:cxn modelId="{04BBE69E-7179-4B76-8B73-578DCAB8E351}" type="presOf" srcId="{DF6063C6-E714-4ECE-9295-4C8348792CDA}" destId="{E1A48E6F-99AC-44CE-906E-443C16561A15}" srcOrd="0" destOrd="0" presId="urn:microsoft.com/office/officeart/2005/8/layout/vList2"/>
    <dgm:cxn modelId="{58A42FA2-FE65-459B-9DCE-87DDBFABCC30}" srcId="{DF6063C6-E714-4ECE-9295-4C8348792CDA}" destId="{80E30AE4-9C21-45F6-B492-4C77512D52EF}" srcOrd="3" destOrd="0" parTransId="{C700C13A-A9C7-4E4E-8D41-98BDC992A310}" sibTransId="{737F99D6-21F6-4AC2-8831-FFD48CC9E2C8}"/>
    <dgm:cxn modelId="{C8B54FE3-D9E9-4333-812B-1FC72E3FD19B}" srcId="{DF6063C6-E714-4ECE-9295-4C8348792CDA}" destId="{20ED1F94-980A-4635-8A44-268C46FCDA49}" srcOrd="0" destOrd="0" parTransId="{40C1D15B-23D9-4897-A121-150392A2100C}" sibTransId="{F1E36F2E-ED58-4BDE-9707-F93F16779BEA}"/>
    <dgm:cxn modelId="{4F3BCE90-9497-48D4-9BA6-A1099D58FAAC}" type="presParOf" srcId="{E1A48E6F-99AC-44CE-906E-443C16561A15}" destId="{ABB077EC-F4ED-48D6-8C10-5771D230FED8}" srcOrd="0" destOrd="0" presId="urn:microsoft.com/office/officeart/2005/8/layout/vList2"/>
    <dgm:cxn modelId="{C68CD514-F99B-47B1-B7B3-B30D84DA103C}" type="presParOf" srcId="{E1A48E6F-99AC-44CE-906E-443C16561A15}" destId="{5B8A0D74-E0C9-4D7B-85A9-AC9B56D6FBED}" srcOrd="1" destOrd="0" presId="urn:microsoft.com/office/officeart/2005/8/layout/vList2"/>
    <dgm:cxn modelId="{4CD9FC60-D641-42C4-9C22-097665EEE02C}" type="presParOf" srcId="{E1A48E6F-99AC-44CE-906E-443C16561A15}" destId="{5B81578D-26C9-45F8-A0DD-815329D58689}" srcOrd="2" destOrd="0" presId="urn:microsoft.com/office/officeart/2005/8/layout/vList2"/>
    <dgm:cxn modelId="{200ACEB7-5961-439B-A5D8-CD6DF4A99516}" type="presParOf" srcId="{E1A48E6F-99AC-44CE-906E-443C16561A15}" destId="{266F34A5-590E-4420-A496-C3E542591D7F}" srcOrd="3" destOrd="0" presId="urn:microsoft.com/office/officeart/2005/8/layout/vList2"/>
    <dgm:cxn modelId="{451DBBB0-D9C6-4676-AB76-B1D612D6F3AA}" type="presParOf" srcId="{E1A48E6F-99AC-44CE-906E-443C16561A15}" destId="{FB731C76-6DF3-48DB-B989-DE6A17C8FB66}" srcOrd="4" destOrd="0" presId="urn:microsoft.com/office/officeart/2005/8/layout/vList2"/>
    <dgm:cxn modelId="{FFB172E5-77D0-4910-AB27-8DF8B31D8617}" type="presParOf" srcId="{E1A48E6F-99AC-44CE-906E-443C16561A15}" destId="{C830D501-1B3E-446D-8F4F-44AB8354F80F}" srcOrd="5" destOrd="0" presId="urn:microsoft.com/office/officeart/2005/8/layout/vList2"/>
    <dgm:cxn modelId="{B27E89C9-74EB-4391-B92A-C70D19EFC37D}" type="presParOf" srcId="{E1A48E6F-99AC-44CE-906E-443C16561A15}" destId="{2A62FBBB-AF8A-4AF7-AB2E-03563DCBD4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077EC-F4ED-48D6-8C10-5771D230FED8}">
      <dsp:nvSpPr>
        <dsp:cNvPr id="0" name=""/>
        <dsp:cNvSpPr/>
      </dsp:nvSpPr>
      <dsp:spPr>
        <a:xfrm>
          <a:off x="0" y="101579"/>
          <a:ext cx="6263640" cy="127570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Accreditation Scheme developed</a:t>
          </a:r>
          <a:endParaRPr lang="en-US" sz="2300" kern="1200" dirty="0"/>
        </a:p>
      </dsp:txBody>
      <dsp:txXfrm>
        <a:off x="62275" y="163854"/>
        <a:ext cx="6139090" cy="1151152"/>
      </dsp:txXfrm>
    </dsp:sp>
    <dsp:sp modelId="{5B81578D-26C9-45F8-A0DD-815329D58689}">
      <dsp:nvSpPr>
        <dsp:cNvPr id="0" name=""/>
        <dsp:cNvSpPr/>
      </dsp:nvSpPr>
      <dsp:spPr>
        <a:xfrm>
          <a:off x="0" y="1443521"/>
          <a:ext cx="6263640" cy="127570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Employers and organisations now signing up</a:t>
          </a:r>
          <a:endParaRPr lang="en-US" sz="2300" kern="1200" dirty="0"/>
        </a:p>
      </dsp:txBody>
      <dsp:txXfrm>
        <a:off x="62275" y="1505796"/>
        <a:ext cx="6139090" cy="1151152"/>
      </dsp:txXfrm>
    </dsp:sp>
    <dsp:sp modelId="{FB731C76-6DF3-48DB-B989-DE6A17C8FB66}">
      <dsp:nvSpPr>
        <dsp:cNvPr id="0" name=""/>
        <dsp:cNvSpPr/>
      </dsp:nvSpPr>
      <dsp:spPr>
        <a:xfrm>
          <a:off x="0" y="2785464"/>
          <a:ext cx="6263640" cy="127570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Data gathering on public sector employers (local authorities, NHS Trusts) with an aim to accredit those that are eligible</a:t>
          </a:r>
          <a:endParaRPr lang="en-US" sz="2300" kern="1200" dirty="0"/>
        </a:p>
      </dsp:txBody>
      <dsp:txXfrm>
        <a:off x="62275" y="2847739"/>
        <a:ext cx="6139090" cy="1151152"/>
      </dsp:txXfrm>
    </dsp:sp>
    <dsp:sp modelId="{2A62FBBB-AF8A-4AF7-AB2E-03563DCBD4C9}">
      <dsp:nvSpPr>
        <dsp:cNvPr id="0" name=""/>
        <dsp:cNvSpPr/>
      </dsp:nvSpPr>
      <dsp:spPr>
        <a:xfrm>
          <a:off x="0" y="4127406"/>
          <a:ext cx="6263640" cy="127570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Data gathering on universities, again with the aim of accrediting those who are eligible</a:t>
          </a:r>
          <a:endParaRPr lang="en-US" sz="2300" kern="1200" dirty="0"/>
        </a:p>
      </dsp:txBody>
      <dsp:txXfrm>
        <a:off x="62275" y="4189681"/>
        <a:ext cx="6139090" cy="1151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077EC-F4ED-48D6-8C10-5771D230FED8}">
      <dsp:nvSpPr>
        <dsp:cNvPr id="0" name=""/>
        <dsp:cNvSpPr/>
      </dsp:nvSpPr>
      <dsp:spPr>
        <a:xfrm>
          <a:off x="0" y="79715"/>
          <a:ext cx="6263640" cy="128663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Free help and support service for zero hours workers – please share!</a:t>
          </a:r>
        </a:p>
      </dsp:txBody>
      <dsp:txXfrm>
        <a:off x="62808" y="142523"/>
        <a:ext cx="6138024" cy="1161018"/>
      </dsp:txXfrm>
    </dsp:sp>
    <dsp:sp modelId="{5B81578D-26C9-45F8-A0DD-815329D58689}">
      <dsp:nvSpPr>
        <dsp:cNvPr id="0" name=""/>
        <dsp:cNvSpPr/>
      </dsp:nvSpPr>
      <dsp:spPr>
        <a:xfrm>
          <a:off x="0" y="1432589"/>
          <a:ext cx="6263640" cy="128663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Community action with People Powered Communities, People’s Assembly, Union branches, Right to Food campaign (Food and Work Network)</a:t>
          </a:r>
        </a:p>
      </dsp:txBody>
      <dsp:txXfrm>
        <a:off x="62808" y="1495397"/>
        <a:ext cx="6138024" cy="1161018"/>
      </dsp:txXfrm>
    </dsp:sp>
    <dsp:sp modelId="{FB731C76-6DF3-48DB-B989-DE6A17C8FB66}">
      <dsp:nvSpPr>
        <dsp:cNvPr id="0" name=""/>
        <dsp:cNvSpPr/>
      </dsp:nvSpPr>
      <dsp:spPr>
        <a:xfrm>
          <a:off x="0" y="2785464"/>
          <a:ext cx="6263640" cy="128663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Working with Trades Councils</a:t>
          </a:r>
          <a:endParaRPr lang="en-US" sz="2300" kern="1200" dirty="0"/>
        </a:p>
      </dsp:txBody>
      <dsp:txXfrm>
        <a:off x="62808" y="2848272"/>
        <a:ext cx="6138024" cy="1161018"/>
      </dsp:txXfrm>
    </dsp:sp>
    <dsp:sp modelId="{2A62FBBB-AF8A-4AF7-AB2E-03563DCBD4C9}">
      <dsp:nvSpPr>
        <dsp:cNvPr id="0" name=""/>
        <dsp:cNvSpPr/>
      </dsp:nvSpPr>
      <dsp:spPr>
        <a:xfrm>
          <a:off x="0" y="4138338"/>
          <a:ext cx="6263640" cy="128663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Asking for support for community actions</a:t>
          </a:r>
        </a:p>
      </dsp:txBody>
      <dsp:txXfrm>
        <a:off x="62808" y="4201146"/>
        <a:ext cx="6138024" cy="1161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66AB4-37B4-4378-A470-B19B4108C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88B92-FD20-4402-808F-8415E1CE9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675A4-9686-4D26-AF82-7030A5F63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BEB4A-DB96-403A-84B0-A780C15B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EF6B-0C19-43FC-9FF4-C57DE22D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5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3D94-95F0-493E-AD07-29619DA3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130B1-880E-44E4-8FB5-625DD120C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4172B-AEDE-4743-AF49-5BFF343D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0C5FD-FEA8-4AE8-A7FD-03ACB3FB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E997B-ABF7-45FE-885F-38631919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0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95A80-4FE5-43DA-92DF-6FFA28EAA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C4202-D524-41A3-BBAB-4B1A4D0C9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A02C2-89DE-416B-92F5-999B3E09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2ABD9-D0B2-4793-88EB-96EA49FB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3A6B0-8799-4D8D-A42C-C8042B6D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5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E6EC-ABE8-4149-9D6C-A9B82221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F55B3-77B4-4EC6-AA41-F1526F5B1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FCB24-10C4-4E3D-849A-271FD77A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86811-55A5-42C1-A164-F5644EF2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558EA-E572-4218-BC51-BF72078A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9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DB08-5EF8-4678-B851-7C87DF482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6562A-8821-4E55-84B7-04F2FBAA5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A3C59-3361-4B5D-ACCB-F7AD2BE3D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E1A4D-F889-40BF-962B-BDE78E7B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E9719-9F54-49DC-A2A4-812175EE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58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D300-C6F2-4E2E-9AFF-82555ED7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688E6-F8C9-4552-8EDE-4AED2E2E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9D0F0-C3AC-459E-A00A-8B9D236DC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0922C-44A5-49D3-B42A-3BFBAC07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CEBB3-44F8-4C17-B462-2D6BAF6F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04392-AFCF-4007-AA60-F2B89292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81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6CD1-F638-48BD-9FB5-FD7F74D3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23A95-2137-4AC9-A1D8-3B2A0D66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FBF9B-E294-49FA-9D80-5AAD2D1DB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255FF-28C0-4873-87C6-082B37A05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25A16-BDD9-4E11-99B6-F0C267435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C0C1C-FC09-4552-83EA-5EBF7D45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01FA9-B305-494A-A6EC-20540BFD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0D836B-5686-4402-A1EF-D917E51B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3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8D06-46DF-45AC-BCD3-B3811E06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4152B-E147-412C-B36D-D746892A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9AEAB-F717-48C2-9C4D-1DF0BBE3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21C27-B9FD-4C47-9426-2DEDD17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19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4A39BF-B3A4-4957-81D3-DEB909F2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BCC0D-D80B-49AF-8D88-E7CB657E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EA68C-7618-4611-B82A-D2A022F8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5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8753-8283-4F88-A5A7-D5A88135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A7148-8381-4999-8D31-6B0ABF84B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58BF5-40C6-4870-8982-D9112645C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C5309-F1B6-4C1C-93A4-054B92A3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A905D-2C3D-4D81-B4A6-EE536D9F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D5A65-26D7-4803-8B37-F6289A79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0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36A7-7DD6-4B2F-A3BB-4207835A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A7D78-D94B-4F8D-B8E9-4C4DFD6D0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8D05B-9201-4A5F-9A0C-1F52ADADF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7A7E0-6132-4C64-8A3E-833B0232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70A59-3FA1-4A3C-9762-25A25020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F548-F38C-4FEE-9922-C51694C5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3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95535-D27A-4593-8AC5-F4112EAF4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96B4A-7B66-46D3-8D85-1B5DF2363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D11AE-53DB-4D72-94F7-4245F59BD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A400-EFAC-4EA8-8A7A-5B9B1C7348E8}" type="datetimeFigureOut">
              <a:rPr lang="en-GB" smtClean="0"/>
              <a:t>06/06/2022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DB95F-7E82-4097-9F4D-58F345D69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59D5E-920B-40B2-8D8A-C93813C712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c.org.uk/sites/default/files/2021-07/insecurework202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businesscharter.com/fairer-hours-and-contract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peace@zerohoursjustice.org" TargetMode="External"/><Relationship Id="rId2" Type="http://schemas.openxmlformats.org/officeDocument/2006/relationships/hyperlink" Target="https://www.zerohoursjustice.org/contact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D59BF-1670-43DC-BEB7-7B5827664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5200" b="1" dirty="0"/>
              <a:t>BFAWU Conference</a:t>
            </a:r>
            <a:br>
              <a:rPr lang="en-GB" sz="5200" b="1" dirty="0"/>
            </a:br>
            <a:r>
              <a:rPr lang="en-GB" sz="5200" b="1" dirty="0"/>
              <a:t>6</a:t>
            </a:r>
            <a:r>
              <a:rPr lang="en-GB" sz="5200" b="1" baseline="30000" dirty="0"/>
              <a:t>th</a:t>
            </a:r>
            <a:r>
              <a:rPr lang="en-GB" sz="5200" b="1" dirty="0"/>
              <a:t> June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AA9F3-6ED7-4C87-BC22-9C5E33B40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GB" b="1" dirty="0"/>
              <a:t>Chris Peace</a:t>
            </a:r>
          </a:p>
          <a:p>
            <a:pPr algn="l"/>
            <a:endParaRPr lang="en-GB" b="1" dirty="0"/>
          </a:p>
          <a:p>
            <a:pPr algn="l"/>
            <a:r>
              <a:rPr lang="en-GB" b="1" dirty="0"/>
              <a:t>Zero Hours Justice</a:t>
            </a:r>
          </a:p>
        </p:txBody>
      </p:sp>
      <p:pic>
        <p:nvPicPr>
          <p:cNvPr id="5" name="Picture 4" descr="A picture containing qr code&#10;&#10;Description automatically generated">
            <a:extLst>
              <a:ext uri="{FF2B5EF4-FFF2-40B4-BE49-F238E27FC236}">
                <a16:creationId xmlns:a16="http://schemas.microsoft.com/office/drawing/2014/main" id="{0ED29159-24A8-46CE-977C-B5D7B7333F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" r="200" b="2"/>
          <a:stretch/>
        </p:blipFill>
        <p:spPr>
          <a:xfrm>
            <a:off x="295584" y="509081"/>
            <a:ext cx="6093545" cy="59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7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AE2B7-3DCC-41AA-BC92-742CB176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  <a:noFill/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Our Purpose: To end ZHC when imposed on workers against their will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A162A-DF58-46AE-9EB9-4E6596AB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Many workers on zero hours contracts rely on such employment as their primary source of income. </a:t>
            </a:r>
          </a:p>
          <a:p>
            <a:r>
              <a:rPr lang="en-GB" sz="2400" dirty="0"/>
              <a:t>​The biggest reason most people take ZHC work is because it is the only work available*</a:t>
            </a:r>
          </a:p>
          <a:p>
            <a:r>
              <a:rPr lang="en-GB" sz="2400" dirty="0"/>
              <a:t>Employers are shifting the risk of variable business demands onto workers by scheduling and cancelling shifts at short notice*</a:t>
            </a:r>
          </a:p>
          <a:p>
            <a:r>
              <a:rPr lang="en-GB" sz="2400" dirty="0"/>
              <a:t>​It should not be socially acceptable for people to be employed on this basis and for organisations to have such a lack of care for the people who work for them.</a:t>
            </a:r>
          </a:p>
          <a:p>
            <a:pPr marL="0" indent="0">
              <a:buNone/>
            </a:pPr>
            <a:r>
              <a:rPr lang="en-GB" sz="2400" i="1" dirty="0"/>
              <a:t>* </a:t>
            </a:r>
            <a:r>
              <a:rPr lang="en-GB" sz="2400" i="1" dirty="0">
                <a:hlinkClick r:id="rId2"/>
              </a:rPr>
              <a:t>TUC "Insecure Work" Report July 2021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421431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323E7-EA24-4633-B5D0-00BC13E07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Our Aims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CB70-2A1D-4022-8B74-294C2EA5F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85000" lnSpcReduction="10000"/>
          </a:bodyPr>
          <a:lstStyle/>
          <a:p>
            <a:r>
              <a:rPr lang="en-GB" sz="2600" dirty="0"/>
              <a:t>Ultimately, our goal is to seek a complete ban on zero hours contracts.</a:t>
            </a:r>
          </a:p>
          <a:p>
            <a:r>
              <a:rPr lang="en-GB" sz="2600" dirty="0"/>
              <a:t>Needs political will &amp; legislation. STILL not Employment Bill in the Queen’s Speech of 10</a:t>
            </a:r>
            <a:r>
              <a:rPr lang="en-GB" sz="2600" baseline="30000" dirty="0"/>
              <a:t>th</a:t>
            </a:r>
            <a:r>
              <a:rPr lang="en-GB" sz="2600" dirty="0"/>
              <a:t> May 2022 despite promising a Bill at least 20 times previously (TUC figures)</a:t>
            </a:r>
          </a:p>
          <a:p>
            <a:r>
              <a:rPr lang="en-GB" sz="2600" dirty="0"/>
              <a:t>Zero Hours Justice will champion employers who do not use ZHC. </a:t>
            </a:r>
          </a:p>
          <a:p>
            <a:r>
              <a:rPr lang="en-GB" sz="2600" dirty="0"/>
              <a:t>In addition we need an interim solution to improve conditions for ZHC workers and to make that solution realistic and achievable for employers to adopt.</a:t>
            </a:r>
          </a:p>
          <a:p>
            <a:r>
              <a:rPr lang="en-GB" sz="2600" dirty="0"/>
              <a:t>We have developed our “Fairer Hours” standard which mirrors the </a:t>
            </a:r>
            <a:r>
              <a:rPr lang="en-GB" sz="2600" dirty="0">
                <a:hlinkClick r:id="rId2"/>
              </a:rPr>
              <a:t>Good Business Charter</a:t>
            </a:r>
            <a:r>
              <a:rPr lang="en-GB" sz="2600" dirty="0"/>
              <a:t> approach with employers who use ZHC.</a:t>
            </a:r>
          </a:p>
          <a:p>
            <a:r>
              <a:rPr lang="en-GB" sz="2600" dirty="0"/>
              <a:t>This is a fairer, interim solution to the problem of unilaterally-imposed zero hours contracts that has been </a:t>
            </a:r>
            <a:r>
              <a:rPr lang="en-GB" sz="2600" dirty="0">
                <a:highlight>
                  <a:srgbClr val="FFFF00"/>
                </a:highlight>
              </a:rPr>
              <a:t>agreed by both the CBI and the TUC</a:t>
            </a:r>
          </a:p>
          <a:p>
            <a:r>
              <a:rPr lang="en-GB" sz="2600" dirty="0"/>
              <a:t>Zero Hour Justice Accreditation Scheme</a:t>
            </a:r>
          </a:p>
        </p:txBody>
      </p:sp>
    </p:spTree>
    <p:extLst>
      <p:ext uri="{BB962C8B-B14F-4D97-AF65-F5344CB8AC3E}">
        <p14:creationId xmlns:p14="http://schemas.microsoft.com/office/powerpoint/2010/main" val="209826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A0D6FC-E9E6-4D0F-A2D6-2D8439AC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GB" sz="4000" dirty="0"/>
              <a:t>Our “Fairer Hours” standard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C626-AC59-41C4-82B6-838D1C8BE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GB" sz="2000" b="1" dirty="0"/>
              <a:t>Cancellation of shifts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Shifts must be scheduled with at least 2 weeks’ notice – shifts can be added at shorter notice but can be declined by the employee without penalty.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Shifts cancelled at less than 2 weeks’ notice will still be paid</a:t>
            </a:r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1BB7F-E620-47AF-B0EA-14DFD315A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en-GB" sz="2000" b="1" dirty="0"/>
              <a:t>Guaranteed hours</a:t>
            </a:r>
          </a:p>
          <a:p>
            <a:pPr marL="0" indent="0">
              <a:buNone/>
            </a:pPr>
            <a:endParaRPr lang="en-GB" sz="1700" dirty="0"/>
          </a:p>
          <a:p>
            <a:r>
              <a:rPr lang="en-GB" sz="2000" dirty="0"/>
              <a:t>​Employees may request a contract with more fixed hours at any time, without consequences.</a:t>
            </a:r>
          </a:p>
          <a:p>
            <a:r>
              <a:rPr lang="en-GB" sz="2000" dirty="0"/>
              <a:t>Employers to review actual hours worked annually and initiate a supportive conversation with a view to providing a contract at or close to the hours actually being worked as soon as they are able.</a:t>
            </a:r>
          </a:p>
        </p:txBody>
      </p:sp>
      <p:pic>
        <p:nvPicPr>
          <p:cNvPr id="6" name="Picture 5" descr="A picture containing qr code&#10;&#10;Description automatically generated">
            <a:extLst>
              <a:ext uri="{FF2B5EF4-FFF2-40B4-BE49-F238E27FC236}">
                <a16:creationId xmlns:a16="http://schemas.microsoft.com/office/drawing/2014/main" id="{D818D5AC-7D63-470C-B297-BE4D6FA54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367" y="3594410"/>
            <a:ext cx="136659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F691-A102-49EE-BABF-13C905410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Our action so far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CF2AF7-299E-41D3-8E97-B5583EE0D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81259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091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F691-A102-49EE-BABF-13C905410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Our action so far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CF2AF7-299E-41D3-8E97-B5583EE0D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2187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4518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BDE7-6DF1-4A67-A195-95BC0C6F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/>
              <a:t>Our ask of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35E8-7F41-4F2E-A578-37DB066BC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Support the campaign</a:t>
            </a:r>
          </a:p>
          <a:p>
            <a:r>
              <a:rPr lang="en-GB" sz="2800" dirty="0"/>
              <a:t>Highlight positive employers and organisations &amp; tell them to apply for our </a:t>
            </a:r>
            <a:r>
              <a:rPr lang="en-GB" sz="2800"/>
              <a:t>accreditation scheme</a:t>
            </a:r>
            <a:endParaRPr lang="en-GB" sz="2800" dirty="0"/>
          </a:p>
          <a:p>
            <a:r>
              <a:rPr lang="en-GB" sz="2800" dirty="0"/>
              <a:t>Use and promote our Helpline </a:t>
            </a:r>
          </a:p>
          <a:p>
            <a:r>
              <a:rPr lang="en-GB" sz="2800" dirty="0"/>
              <a:t>Helpline 01904 900151</a:t>
            </a:r>
          </a:p>
          <a:p>
            <a:r>
              <a:rPr lang="en-GB" sz="2800" dirty="0">
                <a:hlinkClick r:id="rId2"/>
              </a:rPr>
              <a:t>Contact us</a:t>
            </a:r>
            <a:r>
              <a:rPr lang="en-GB" sz="2800" dirty="0"/>
              <a:t> (casework)</a:t>
            </a:r>
          </a:p>
          <a:p>
            <a:r>
              <a:rPr lang="en-GB" dirty="0">
                <a:hlinkClick r:id="rId3"/>
              </a:rPr>
              <a:t>chris.peace@zerohoursjustice.org</a:t>
            </a:r>
            <a:endParaRPr lang="en-GB" dirty="0"/>
          </a:p>
          <a:p>
            <a:r>
              <a:rPr lang="en-GB" dirty="0"/>
              <a:t>07539160573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A7CFB-58ED-4742-BE6C-FF74803D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A picture containing qr code&#10;&#10;Description automatically generated">
            <a:extLst>
              <a:ext uri="{FF2B5EF4-FFF2-40B4-BE49-F238E27FC236}">
                <a16:creationId xmlns:a16="http://schemas.microsoft.com/office/drawing/2014/main" id="{31E26113-C5BE-4FAB-97E2-F2A01F5BCF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389" y="2822310"/>
            <a:ext cx="2341033" cy="228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4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D59BF-1670-43DC-BEB7-7B5827664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6600" b="1" dirty="0"/>
              <a:t>Thank you for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AA9F3-6ED7-4C87-BC22-9C5E33B40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3004" y="4886088"/>
            <a:ext cx="3973386" cy="1485319"/>
          </a:xfrm>
          <a:noFill/>
        </p:spPr>
        <p:txBody>
          <a:bodyPr>
            <a:normAutofit/>
          </a:bodyPr>
          <a:lstStyle/>
          <a:p>
            <a:endParaRPr lang="en-GB" b="1" dirty="0"/>
          </a:p>
          <a:p>
            <a:r>
              <a:rPr lang="en-GB" sz="4400" b="1" dirty="0"/>
              <a:t>Any questions?</a:t>
            </a:r>
          </a:p>
        </p:txBody>
      </p:sp>
      <p:pic>
        <p:nvPicPr>
          <p:cNvPr id="5" name="Picture 4" descr="A picture containing qr code&#10;&#10;Description automatically generated">
            <a:extLst>
              <a:ext uri="{FF2B5EF4-FFF2-40B4-BE49-F238E27FC236}">
                <a16:creationId xmlns:a16="http://schemas.microsoft.com/office/drawing/2014/main" id="{0ED29159-24A8-46CE-977C-B5D7B7333F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" r="200" b="2"/>
          <a:stretch/>
        </p:blipFill>
        <p:spPr>
          <a:xfrm>
            <a:off x="452602" y="812810"/>
            <a:ext cx="5763173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9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7A0F2849E5794C847ED334E16294A3" ma:contentTypeVersion="10" ma:contentTypeDescription="Create a new document." ma:contentTypeScope="" ma:versionID="09f466f776094e69cf2b84f70742ec0e">
  <xsd:schema xmlns:xsd="http://www.w3.org/2001/XMLSchema" xmlns:xs="http://www.w3.org/2001/XMLSchema" xmlns:p="http://schemas.microsoft.com/office/2006/metadata/properties" xmlns:ns3="e4987d6f-2369-4af1-9dda-45b89120a527" xmlns:ns4="fbca7910-570a-4e09-8e7a-d2eed9607a57" targetNamespace="http://schemas.microsoft.com/office/2006/metadata/properties" ma:root="true" ma:fieldsID="81d435dd1ee4ae398d38cbad8f15147c" ns3:_="" ns4:_="">
    <xsd:import namespace="e4987d6f-2369-4af1-9dda-45b89120a527"/>
    <xsd:import namespace="fbca7910-570a-4e09-8e7a-d2eed9607a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87d6f-2369-4af1-9dda-45b89120a5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ca7910-570a-4e09-8e7a-d2eed9607a5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8B96CE-1643-483B-921C-B5BFE9C078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BE984B-8E4D-4D3F-964E-59A5F4B7A4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87d6f-2369-4af1-9dda-45b89120a527"/>
    <ds:schemaRef ds:uri="fbca7910-570a-4e09-8e7a-d2eed9607a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9C85C0-A6FF-4320-BD34-34798BF27BD4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fbca7910-570a-4e09-8e7a-d2eed9607a57"/>
    <ds:schemaRef ds:uri="e4987d6f-2369-4af1-9dda-45b89120a52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516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BFAWU Conference 6th June 2022</vt:lpstr>
      <vt:lpstr>Our Purpose: To end ZHC when imposed on workers against their will</vt:lpstr>
      <vt:lpstr>Our Aims</vt:lpstr>
      <vt:lpstr>Our “Fairer Hours” standard  </vt:lpstr>
      <vt:lpstr>Our action so far</vt:lpstr>
      <vt:lpstr>Our action so far</vt:lpstr>
      <vt:lpstr>Our ask of you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Peace</dc:creator>
  <cp:lastModifiedBy>Christine Peace</cp:lastModifiedBy>
  <cp:revision>19</cp:revision>
  <cp:lastPrinted>2022-04-20T18:16:46Z</cp:lastPrinted>
  <dcterms:created xsi:type="dcterms:W3CDTF">2021-07-19T10:03:29Z</dcterms:created>
  <dcterms:modified xsi:type="dcterms:W3CDTF">2022-06-06T12:24:41Z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0x0101000E7A0F2849E5794C847ED334E16294A3</vt:lpwstr>
  </property>
</Properties>
</file>