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9753600" cy="7315200"/>
  <p:notesSz cx="6858000" cy="9144000"/>
  <p:embeddedFontLst>
    <p:embeddedFont>
      <p:font typeface="Handy Casual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5" d="100"/>
          <a:sy n="85" d="100"/>
        </p:scale>
        <p:origin x="112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3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10692029">
            <a:off x="7720010" y="5577297"/>
            <a:ext cx="4373969" cy="2897755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9513736">
            <a:off x="-1690877" y="-740861"/>
            <a:ext cx="3712723" cy="2459679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 rot="-5400000">
            <a:off x="1180246" y="943872"/>
            <a:ext cx="453279" cy="0"/>
          </a:xfrm>
          <a:prstGeom prst="line">
            <a:avLst/>
          </a:prstGeom>
          <a:ln w="28575" cap="rnd">
            <a:solidFill>
              <a:srgbClr val="8F3D02"/>
            </a:solidFill>
            <a:prstDash val="solid"/>
            <a:headEnd type="oval" w="lg" len="lg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5" name="AutoShape 5"/>
          <p:cNvSpPr/>
          <p:nvPr/>
        </p:nvSpPr>
        <p:spPr>
          <a:xfrm rot="6897">
            <a:off x="1392591" y="738510"/>
            <a:ext cx="6968417" cy="0"/>
          </a:xfrm>
          <a:prstGeom prst="line">
            <a:avLst/>
          </a:prstGeom>
          <a:ln w="28575" cap="rnd">
            <a:solidFill>
              <a:srgbClr val="8F3D0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6" name="AutoShape 6"/>
          <p:cNvSpPr/>
          <p:nvPr/>
        </p:nvSpPr>
        <p:spPr>
          <a:xfrm rot="-5400000">
            <a:off x="3499399" y="954511"/>
            <a:ext cx="432001" cy="0"/>
          </a:xfrm>
          <a:prstGeom prst="line">
            <a:avLst/>
          </a:prstGeom>
          <a:ln w="28575" cap="rnd">
            <a:solidFill>
              <a:srgbClr val="8F3D02"/>
            </a:solidFill>
            <a:prstDash val="solid"/>
            <a:headEnd type="oval" w="lg" len="lg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7" name="AutoShape 7"/>
          <p:cNvSpPr/>
          <p:nvPr/>
        </p:nvSpPr>
        <p:spPr>
          <a:xfrm rot="-5400000">
            <a:off x="5807912" y="954511"/>
            <a:ext cx="432001" cy="0"/>
          </a:xfrm>
          <a:prstGeom prst="line">
            <a:avLst/>
          </a:prstGeom>
          <a:ln w="28575" cap="rnd">
            <a:solidFill>
              <a:srgbClr val="8F3D02"/>
            </a:solidFill>
            <a:prstDash val="solid"/>
            <a:headEnd type="oval" w="lg" len="lg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8" name="AutoShape 8"/>
          <p:cNvSpPr/>
          <p:nvPr/>
        </p:nvSpPr>
        <p:spPr>
          <a:xfrm rot="-5400000">
            <a:off x="8130713" y="954511"/>
            <a:ext cx="432001" cy="0"/>
          </a:xfrm>
          <a:prstGeom prst="line">
            <a:avLst/>
          </a:prstGeom>
          <a:ln w="28575" cap="rnd">
            <a:solidFill>
              <a:srgbClr val="8F3D02"/>
            </a:solidFill>
            <a:prstDash val="solid"/>
            <a:headEnd type="oval" w="lg" len="lg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9" name="Group 9"/>
          <p:cNvGrpSpPr/>
          <p:nvPr/>
        </p:nvGrpSpPr>
        <p:grpSpPr>
          <a:xfrm>
            <a:off x="306163" y="1848882"/>
            <a:ext cx="2172870" cy="5177292"/>
            <a:chOff x="0" y="0"/>
            <a:chExt cx="663636" cy="1581244"/>
          </a:xfrm>
        </p:grpSpPr>
        <p:sp>
          <p:nvSpPr>
            <p:cNvPr id="10" name="Freeform 10"/>
            <p:cNvSpPr/>
            <p:nvPr/>
          </p:nvSpPr>
          <p:spPr>
            <a:xfrm>
              <a:off x="6350" y="6350"/>
              <a:ext cx="650936" cy="1568545"/>
            </a:xfrm>
            <a:custGeom>
              <a:avLst/>
              <a:gdLst/>
              <a:ahLst/>
              <a:cxnLst/>
              <a:rect l="l" t="t" r="r" b="b"/>
              <a:pathLst>
                <a:path w="650936" h="1568545">
                  <a:moveTo>
                    <a:pt x="0" y="0"/>
                  </a:moveTo>
                  <a:lnTo>
                    <a:pt x="650936" y="0"/>
                  </a:lnTo>
                  <a:lnTo>
                    <a:pt x="650936" y="1568545"/>
                  </a:lnTo>
                  <a:lnTo>
                    <a:pt x="0" y="1568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0"/>
              <a:ext cx="663636" cy="1581245"/>
            </a:xfrm>
            <a:custGeom>
              <a:avLst/>
              <a:gdLst/>
              <a:ahLst/>
              <a:cxnLst/>
              <a:rect l="l" t="t" r="r" b="b"/>
              <a:pathLst>
                <a:path w="663636" h="1581245">
                  <a:moveTo>
                    <a:pt x="6350" y="1581245"/>
                  </a:moveTo>
                  <a:lnTo>
                    <a:pt x="0" y="1581245"/>
                  </a:lnTo>
                  <a:lnTo>
                    <a:pt x="0" y="0"/>
                  </a:lnTo>
                  <a:lnTo>
                    <a:pt x="663636" y="0"/>
                  </a:lnTo>
                  <a:lnTo>
                    <a:pt x="663636" y="1581245"/>
                  </a:lnTo>
                  <a:lnTo>
                    <a:pt x="6350" y="1581245"/>
                  </a:lnTo>
                  <a:close/>
                  <a:moveTo>
                    <a:pt x="12700" y="12700"/>
                  </a:moveTo>
                  <a:lnTo>
                    <a:pt x="12700" y="1568545"/>
                  </a:lnTo>
                  <a:lnTo>
                    <a:pt x="650936" y="1568545"/>
                  </a:lnTo>
                  <a:lnTo>
                    <a:pt x="650936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8F3D0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39700" y="140970"/>
              <a:ext cx="382966" cy="1300575"/>
            </a:xfrm>
            <a:custGeom>
              <a:avLst/>
              <a:gdLst/>
              <a:ahLst/>
              <a:cxnLst/>
              <a:rect l="l" t="t" r="r" b="b"/>
              <a:pathLst>
                <a:path w="382966" h="1300575">
                  <a:moveTo>
                    <a:pt x="0" y="0"/>
                  </a:moveTo>
                  <a:lnTo>
                    <a:pt x="382966" y="0"/>
                  </a:lnTo>
                  <a:lnTo>
                    <a:pt x="382966" y="1300575"/>
                  </a:lnTo>
                  <a:lnTo>
                    <a:pt x="0" y="13005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2628965" y="1848882"/>
            <a:ext cx="2172870" cy="5177292"/>
            <a:chOff x="0" y="0"/>
            <a:chExt cx="663636" cy="1581244"/>
          </a:xfrm>
        </p:grpSpPr>
        <p:sp>
          <p:nvSpPr>
            <p:cNvPr id="14" name="Freeform 14"/>
            <p:cNvSpPr/>
            <p:nvPr/>
          </p:nvSpPr>
          <p:spPr>
            <a:xfrm>
              <a:off x="6350" y="6350"/>
              <a:ext cx="650936" cy="1568545"/>
            </a:xfrm>
            <a:custGeom>
              <a:avLst/>
              <a:gdLst/>
              <a:ahLst/>
              <a:cxnLst/>
              <a:rect l="l" t="t" r="r" b="b"/>
              <a:pathLst>
                <a:path w="650936" h="1568545">
                  <a:moveTo>
                    <a:pt x="0" y="0"/>
                  </a:moveTo>
                  <a:lnTo>
                    <a:pt x="650936" y="0"/>
                  </a:lnTo>
                  <a:lnTo>
                    <a:pt x="650936" y="1568545"/>
                  </a:lnTo>
                  <a:lnTo>
                    <a:pt x="0" y="1568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0"/>
              <a:ext cx="663636" cy="1581245"/>
            </a:xfrm>
            <a:custGeom>
              <a:avLst/>
              <a:gdLst/>
              <a:ahLst/>
              <a:cxnLst/>
              <a:rect l="l" t="t" r="r" b="b"/>
              <a:pathLst>
                <a:path w="663636" h="1581245">
                  <a:moveTo>
                    <a:pt x="6350" y="1581245"/>
                  </a:moveTo>
                  <a:lnTo>
                    <a:pt x="0" y="1581245"/>
                  </a:lnTo>
                  <a:lnTo>
                    <a:pt x="0" y="0"/>
                  </a:lnTo>
                  <a:lnTo>
                    <a:pt x="663636" y="0"/>
                  </a:lnTo>
                  <a:lnTo>
                    <a:pt x="663636" y="1581245"/>
                  </a:lnTo>
                  <a:lnTo>
                    <a:pt x="6350" y="1581245"/>
                  </a:lnTo>
                  <a:close/>
                  <a:moveTo>
                    <a:pt x="12700" y="12700"/>
                  </a:moveTo>
                  <a:lnTo>
                    <a:pt x="12700" y="1568545"/>
                  </a:lnTo>
                  <a:lnTo>
                    <a:pt x="650936" y="1568545"/>
                  </a:lnTo>
                  <a:lnTo>
                    <a:pt x="650936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8F3D0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139700" y="140970"/>
              <a:ext cx="382966" cy="1300575"/>
            </a:xfrm>
            <a:custGeom>
              <a:avLst/>
              <a:gdLst/>
              <a:ahLst/>
              <a:cxnLst/>
              <a:rect l="l" t="t" r="r" b="b"/>
              <a:pathLst>
                <a:path w="382966" h="1300575">
                  <a:moveTo>
                    <a:pt x="0" y="0"/>
                  </a:moveTo>
                  <a:lnTo>
                    <a:pt x="382966" y="0"/>
                  </a:lnTo>
                  <a:lnTo>
                    <a:pt x="382966" y="1300575"/>
                  </a:lnTo>
                  <a:lnTo>
                    <a:pt x="0" y="13005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4968177" y="1863054"/>
            <a:ext cx="2158927" cy="5144071"/>
            <a:chOff x="0" y="0"/>
            <a:chExt cx="663636" cy="1581244"/>
          </a:xfrm>
        </p:grpSpPr>
        <p:sp>
          <p:nvSpPr>
            <p:cNvPr id="18" name="Freeform 18"/>
            <p:cNvSpPr/>
            <p:nvPr/>
          </p:nvSpPr>
          <p:spPr>
            <a:xfrm>
              <a:off x="6350" y="6350"/>
              <a:ext cx="650936" cy="1568545"/>
            </a:xfrm>
            <a:custGeom>
              <a:avLst/>
              <a:gdLst/>
              <a:ahLst/>
              <a:cxnLst/>
              <a:rect l="l" t="t" r="r" b="b"/>
              <a:pathLst>
                <a:path w="650936" h="1568545">
                  <a:moveTo>
                    <a:pt x="0" y="0"/>
                  </a:moveTo>
                  <a:lnTo>
                    <a:pt x="650936" y="0"/>
                  </a:lnTo>
                  <a:lnTo>
                    <a:pt x="650936" y="1568545"/>
                  </a:lnTo>
                  <a:lnTo>
                    <a:pt x="0" y="1568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0" y="0"/>
              <a:ext cx="663636" cy="1581245"/>
            </a:xfrm>
            <a:custGeom>
              <a:avLst/>
              <a:gdLst/>
              <a:ahLst/>
              <a:cxnLst/>
              <a:rect l="l" t="t" r="r" b="b"/>
              <a:pathLst>
                <a:path w="663636" h="1581245">
                  <a:moveTo>
                    <a:pt x="6350" y="1581245"/>
                  </a:moveTo>
                  <a:lnTo>
                    <a:pt x="0" y="1581245"/>
                  </a:lnTo>
                  <a:lnTo>
                    <a:pt x="0" y="0"/>
                  </a:lnTo>
                  <a:lnTo>
                    <a:pt x="663636" y="0"/>
                  </a:lnTo>
                  <a:lnTo>
                    <a:pt x="663636" y="1581245"/>
                  </a:lnTo>
                  <a:lnTo>
                    <a:pt x="6350" y="1581245"/>
                  </a:lnTo>
                  <a:close/>
                  <a:moveTo>
                    <a:pt x="12700" y="12700"/>
                  </a:moveTo>
                  <a:lnTo>
                    <a:pt x="12700" y="1568545"/>
                  </a:lnTo>
                  <a:lnTo>
                    <a:pt x="650936" y="1568545"/>
                  </a:lnTo>
                  <a:lnTo>
                    <a:pt x="650936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8F3D0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39700" y="140970"/>
              <a:ext cx="382966" cy="1300575"/>
            </a:xfrm>
            <a:custGeom>
              <a:avLst/>
              <a:gdLst/>
              <a:ahLst/>
              <a:cxnLst/>
              <a:rect l="l" t="t" r="r" b="b"/>
              <a:pathLst>
                <a:path w="382966" h="1300575">
                  <a:moveTo>
                    <a:pt x="0" y="0"/>
                  </a:moveTo>
                  <a:lnTo>
                    <a:pt x="382966" y="0"/>
                  </a:lnTo>
                  <a:lnTo>
                    <a:pt x="382966" y="1300575"/>
                  </a:lnTo>
                  <a:lnTo>
                    <a:pt x="0" y="13005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7675591" y="5890988"/>
            <a:ext cx="3197949" cy="3054041"/>
          </a:xfrm>
          <a:prstGeom prst="rect">
            <a:avLst/>
          </a:prstGeom>
        </p:spPr>
      </p:pic>
      <p:grpSp>
        <p:nvGrpSpPr>
          <p:cNvPr id="22" name="Group 22"/>
          <p:cNvGrpSpPr/>
          <p:nvPr/>
        </p:nvGrpSpPr>
        <p:grpSpPr>
          <a:xfrm>
            <a:off x="7319692" y="1848882"/>
            <a:ext cx="2172870" cy="5177292"/>
            <a:chOff x="0" y="0"/>
            <a:chExt cx="663636" cy="1581244"/>
          </a:xfrm>
        </p:grpSpPr>
        <p:sp>
          <p:nvSpPr>
            <p:cNvPr id="23" name="Freeform 23"/>
            <p:cNvSpPr/>
            <p:nvPr/>
          </p:nvSpPr>
          <p:spPr>
            <a:xfrm>
              <a:off x="6350" y="6350"/>
              <a:ext cx="650936" cy="1568545"/>
            </a:xfrm>
            <a:custGeom>
              <a:avLst/>
              <a:gdLst/>
              <a:ahLst/>
              <a:cxnLst/>
              <a:rect l="l" t="t" r="r" b="b"/>
              <a:pathLst>
                <a:path w="650936" h="1568545">
                  <a:moveTo>
                    <a:pt x="0" y="0"/>
                  </a:moveTo>
                  <a:lnTo>
                    <a:pt x="650936" y="0"/>
                  </a:lnTo>
                  <a:lnTo>
                    <a:pt x="650936" y="1568545"/>
                  </a:lnTo>
                  <a:lnTo>
                    <a:pt x="0" y="1568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0" y="0"/>
              <a:ext cx="663636" cy="1581245"/>
            </a:xfrm>
            <a:custGeom>
              <a:avLst/>
              <a:gdLst/>
              <a:ahLst/>
              <a:cxnLst/>
              <a:rect l="l" t="t" r="r" b="b"/>
              <a:pathLst>
                <a:path w="663636" h="1581245">
                  <a:moveTo>
                    <a:pt x="6350" y="1581245"/>
                  </a:moveTo>
                  <a:lnTo>
                    <a:pt x="0" y="1581245"/>
                  </a:lnTo>
                  <a:lnTo>
                    <a:pt x="0" y="0"/>
                  </a:lnTo>
                  <a:lnTo>
                    <a:pt x="663636" y="0"/>
                  </a:lnTo>
                  <a:lnTo>
                    <a:pt x="663636" y="1581245"/>
                  </a:lnTo>
                  <a:lnTo>
                    <a:pt x="6350" y="1581245"/>
                  </a:lnTo>
                  <a:close/>
                  <a:moveTo>
                    <a:pt x="12700" y="12700"/>
                  </a:moveTo>
                  <a:lnTo>
                    <a:pt x="12700" y="1568545"/>
                  </a:lnTo>
                  <a:lnTo>
                    <a:pt x="650936" y="1568545"/>
                  </a:lnTo>
                  <a:lnTo>
                    <a:pt x="650936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8F3D0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139700" y="140970"/>
              <a:ext cx="382966" cy="1300575"/>
            </a:xfrm>
            <a:custGeom>
              <a:avLst/>
              <a:gdLst/>
              <a:ahLst/>
              <a:cxnLst/>
              <a:rect l="l" t="t" r="r" b="b"/>
              <a:pathLst>
                <a:path w="382966" h="1300575">
                  <a:moveTo>
                    <a:pt x="0" y="0"/>
                  </a:moveTo>
                  <a:lnTo>
                    <a:pt x="382966" y="0"/>
                  </a:lnTo>
                  <a:lnTo>
                    <a:pt x="382966" y="1300575"/>
                  </a:lnTo>
                  <a:lnTo>
                    <a:pt x="0" y="13005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6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-1966463" y="-1603938"/>
            <a:ext cx="3359033" cy="3207877"/>
          </a:xfrm>
          <a:prstGeom prst="rect">
            <a:avLst/>
          </a:prstGeom>
        </p:spPr>
      </p:pic>
      <p:sp>
        <p:nvSpPr>
          <p:cNvPr id="27" name="TextBox 27"/>
          <p:cNvSpPr txBox="1"/>
          <p:nvPr/>
        </p:nvSpPr>
        <p:spPr>
          <a:xfrm>
            <a:off x="2342908" y="90297"/>
            <a:ext cx="5067783" cy="641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166"/>
              </a:lnSpc>
              <a:spcBef>
                <a:spcPct val="0"/>
              </a:spcBef>
            </a:pPr>
            <a:r>
              <a:rPr lang="en-US" sz="4200">
                <a:solidFill>
                  <a:srgbClr val="8F3D02"/>
                </a:solidFill>
                <a:latin typeface="Handy Casual Bold"/>
              </a:rPr>
              <a:t>BFAWU Meeting Prep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78413" y="1194324"/>
            <a:ext cx="1900620" cy="6355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41"/>
              </a:lnSpc>
            </a:pPr>
            <a:r>
              <a:rPr lang="en-US" sz="2100">
                <a:solidFill>
                  <a:srgbClr val="270949"/>
                </a:solidFill>
                <a:latin typeface="Handy Casual Bold"/>
              </a:rPr>
              <a:t>Informal Company </a:t>
            </a:r>
          </a:p>
          <a:p>
            <a:pPr algn="ctr">
              <a:lnSpc>
                <a:spcPts val="2541"/>
              </a:lnSpc>
            </a:pPr>
            <a:r>
              <a:rPr lang="en-US" sz="2100">
                <a:solidFill>
                  <a:srgbClr val="270949"/>
                </a:solidFill>
                <a:latin typeface="Handy Casual Bold"/>
              </a:rPr>
              <a:t>meeting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781191" y="1194324"/>
            <a:ext cx="1896992" cy="6355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41"/>
              </a:lnSpc>
            </a:pPr>
            <a:r>
              <a:rPr lang="en-US" sz="2100">
                <a:solidFill>
                  <a:srgbClr val="270949"/>
                </a:solidFill>
                <a:latin typeface="Handy Casual Bold"/>
              </a:rPr>
              <a:t>Formal Company </a:t>
            </a:r>
          </a:p>
          <a:p>
            <a:pPr algn="ctr">
              <a:lnSpc>
                <a:spcPts val="2541"/>
              </a:lnSpc>
            </a:pPr>
            <a:r>
              <a:rPr lang="en-US" sz="2100">
                <a:solidFill>
                  <a:srgbClr val="270949"/>
                </a:solidFill>
                <a:latin typeface="Handy Casual Bold"/>
              </a:rPr>
              <a:t>meeting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034496" y="1194324"/>
            <a:ext cx="2090139" cy="6355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41"/>
              </a:lnSpc>
            </a:pPr>
            <a:r>
              <a:rPr lang="en-US" sz="2100">
                <a:solidFill>
                  <a:srgbClr val="270949"/>
                </a:solidFill>
                <a:latin typeface="Handy Casual Bold"/>
              </a:rPr>
              <a:t>Informal Member</a:t>
            </a:r>
          </a:p>
          <a:p>
            <a:pPr algn="ctr">
              <a:lnSpc>
                <a:spcPts val="2541"/>
              </a:lnSpc>
            </a:pPr>
            <a:r>
              <a:rPr lang="en-US" sz="2100">
                <a:solidFill>
                  <a:srgbClr val="270949"/>
                </a:solidFill>
                <a:latin typeface="Handy Casual Bold"/>
              </a:rPr>
              <a:t>meeting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7319692" y="1194324"/>
            <a:ext cx="2082677" cy="6355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41"/>
              </a:lnSpc>
            </a:pPr>
            <a:r>
              <a:rPr lang="en-US" sz="2100">
                <a:solidFill>
                  <a:srgbClr val="270949"/>
                </a:solidFill>
                <a:latin typeface="Handy Casual Bold"/>
              </a:rPr>
              <a:t>Formal Member </a:t>
            </a:r>
          </a:p>
          <a:p>
            <a:pPr algn="ctr">
              <a:lnSpc>
                <a:spcPts val="2541"/>
              </a:lnSpc>
            </a:pPr>
            <a:r>
              <a:rPr lang="en-US" sz="2100">
                <a:solidFill>
                  <a:srgbClr val="270949"/>
                </a:solidFill>
                <a:latin typeface="Handy Casual Bold"/>
              </a:rPr>
              <a:t>meeting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258302" y="1824954"/>
            <a:ext cx="2084606" cy="5397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64448" lvl="1" indent="-182224">
              <a:lnSpc>
                <a:spcPts val="2363"/>
              </a:lnSpc>
              <a:buFont typeface="Arial"/>
              <a:buChar char="•"/>
            </a:pPr>
            <a:r>
              <a:rPr lang="en-US" sz="1688">
                <a:solidFill>
                  <a:srgbClr val="000000"/>
                </a:solidFill>
                <a:latin typeface="Handy Casual"/>
              </a:rPr>
              <a:t>Take half an hour to 1 hour before a meeting to have a chat with any other reps attending </a:t>
            </a:r>
          </a:p>
          <a:p>
            <a:pPr marL="364448" lvl="1" indent="-182224">
              <a:lnSpc>
                <a:spcPts val="2363"/>
              </a:lnSpc>
              <a:buFont typeface="Arial"/>
              <a:buChar char="•"/>
            </a:pPr>
            <a:r>
              <a:rPr lang="en-US" sz="1688">
                <a:solidFill>
                  <a:srgbClr val="000000"/>
                </a:solidFill>
                <a:latin typeface="Handy Casual"/>
              </a:rPr>
              <a:t>If you know the nature of the meeting, try to agree and prepare what you want to say or discuss </a:t>
            </a:r>
          </a:p>
          <a:p>
            <a:pPr marL="364448" lvl="1" indent="-182224">
              <a:lnSpc>
                <a:spcPts val="2363"/>
              </a:lnSpc>
              <a:buFont typeface="Arial"/>
              <a:buChar char="•"/>
            </a:pPr>
            <a:r>
              <a:rPr lang="en-US" sz="1688">
                <a:solidFill>
                  <a:srgbClr val="000000"/>
                </a:solidFill>
                <a:latin typeface="Handy Casual"/>
              </a:rPr>
              <a:t>ALWAYS take your union rep notebook </a:t>
            </a:r>
          </a:p>
          <a:p>
            <a:pPr marL="364448" lvl="1" indent="-182224">
              <a:lnSpc>
                <a:spcPts val="2363"/>
              </a:lnSpc>
              <a:buFont typeface="Arial"/>
              <a:buChar char="•"/>
            </a:pPr>
            <a:r>
              <a:rPr lang="en-US" sz="1688">
                <a:solidFill>
                  <a:srgbClr val="000000"/>
                </a:solidFill>
                <a:latin typeface="Handy Casual"/>
              </a:rPr>
              <a:t>Keep a record of what the meeting was about so you can inform reps who we’re not present and feedback to members </a:t>
            </a:r>
          </a:p>
          <a:p>
            <a:pPr algn="ctr">
              <a:lnSpc>
                <a:spcPts val="2363"/>
              </a:lnSpc>
            </a:pPr>
            <a:r>
              <a:rPr lang="en-US" sz="1688">
                <a:solidFill>
                  <a:srgbClr val="000000"/>
                </a:solidFill>
                <a:latin typeface="Handy Casual"/>
              </a:rPr>
              <a:t> 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2591928" y="1820715"/>
            <a:ext cx="2086255" cy="54018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64736" lvl="1" indent="-182368">
              <a:lnSpc>
                <a:spcPts val="2365"/>
              </a:lnSpc>
              <a:buFont typeface="Arial"/>
              <a:buChar char="•"/>
            </a:pPr>
            <a:r>
              <a:rPr lang="en-US" sz="1689">
                <a:solidFill>
                  <a:srgbClr val="000000"/>
                </a:solidFill>
                <a:latin typeface="Handy Casual"/>
              </a:rPr>
              <a:t>Ensure all reps are informed of the meeting and request an agenda from the company  </a:t>
            </a:r>
          </a:p>
          <a:p>
            <a:pPr marL="364736" lvl="1" indent="-182368">
              <a:lnSpc>
                <a:spcPts val="2365"/>
              </a:lnSpc>
              <a:buFont typeface="Arial"/>
              <a:buChar char="•"/>
            </a:pPr>
            <a:r>
              <a:rPr lang="en-US" sz="1689">
                <a:solidFill>
                  <a:srgbClr val="000000"/>
                </a:solidFill>
                <a:latin typeface="Handy Casual"/>
              </a:rPr>
              <a:t>Take at least 1 hour before the meeting to discuss the agenda with the reps  </a:t>
            </a:r>
          </a:p>
          <a:p>
            <a:pPr marL="364736" lvl="1" indent="-182368">
              <a:lnSpc>
                <a:spcPts val="2365"/>
              </a:lnSpc>
              <a:buFont typeface="Arial"/>
              <a:buChar char="•"/>
            </a:pPr>
            <a:r>
              <a:rPr lang="en-US" sz="1689">
                <a:solidFill>
                  <a:srgbClr val="000000"/>
                </a:solidFill>
                <a:latin typeface="Handy Casual"/>
              </a:rPr>
              <a:t>ALWAYS take your union rep notebook </a:t>
            </a:r>
          </a:p>
          <a:p>
            <a:pPr marL="364736" lvl="1" indent="-182368">
              <a:lnSpc>
                <a:spcPts val="2365"/>
              </a:lnSpc>
              <a:buFont typeface="Arial"/>
              <a:buChar char="•"/>
            </a:pPr>
            <a:r>
              <a:rPr lang="en-US" sz="1689">
                <a:solidFill>
                  <a:srgbClr val="000000"/>
                </a:solidFill>
                <a:latin typeface="Handy Casual"/>
              </a:rPr>
              <a:t>Ensure a rep is keeping the minutes of the meeting, even if the company also has a note taker. Use the template shared in the next screen if helpful   </a:t>
            </a:r>
          </a:p>
          <a:p>
            <a:pPr algn="ctr">
              <a:lnSpc>
                <a:spcPts val="2365"/>
              </a:lnSpc>
            </a:pPr>
            <a:r>
              <a:rPr lang="en-US" sz="1689">
                <a:solidFill>
                  <a:srgbClr val="000000"/>
                </a:solidFill>
                <a:latin typeface="Handy Casual"/>
              </a:rPr>
              <a:t> 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916134" y="1906246"/>
            <a:ext cx="2088031" cy="51057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65047" lvl="1" indent="-182523">
              <a:lnSpc>
                <a:spcPts val="2367"/>
              </a:lnSpc>
              <a:buFont typeface="Arial"/>
              <a:buChar char="•"/>
            </a:pPr>
            <a:r>
              <a:rPr lang="en-US" sz="1690">
                <a:solidFill>
                  <a:srgbClr val="000000"/>
                </a:solidFill>
                <a:latin typeface="Handy Casual"/>
              </a:rPr>
              <a:t>Agree a suitable, private location, ideally in union facilities provided by the company      </a:t>
            </a:r>
          </a:p>
          <a:p>
            <a:pPr marL="365047" lvl="1" indent="-182523">
              <a:lnSpc>
                <a:spcPts val="2367"/>
              </a:lnSpc>
              <a:buFont typeface="Arial"/>
              <a:buChar char="•"/>
            </a:pPr>
            <a:r>
              <a:rPr lang="en-US" sz="1690">
                <a:solidFill>
                  <a:srgbClr val="000000"/>
                </a:solidFill>
                <a:latin typeface="Handy Casual"/>
              </a:rPr>
              <a:t>Record any discussion in your union rep notebook so that you can refer back later if required  </a:t>
            </a:r>
          </a:p>
          <a:p>
            <a:pPr marL="365047" lvl="1" indent="-182523">
              <a:lnSpc>
                <a:spcPts val="2367"/>
              </a:lnSpc>
              <a:buFont typeface="Arial"/>
              <a:buChar char="•"/>
            </a:pPr>
            <a:r>
              <a:rPr lang="en-US" sz="1690">
                <a:solidFill>
                  <a:srgbClr val="000000"/>
                </a:solidFill>
                <a:latin typeface="Handy Casual"/>
              </a:rPr>
              <a:t>If the member needs you to feedback any information etc, aim to do this within 3 days to 1 week or you can ask them to come back to you for an update if this time has lasped  </a:t>
            </a:r>
          </a:p>
          <a:p>
            <a:pPr algn="ctr">
              <a:lnSpc>
                <a:spcPts val="2367"/>
              </a:lnSpc>
            </a:pPr>
            <a:r>
              <a:rPr lang="en-US" sz="1690">
                <a:solidFill>
                  <a:srgbClr val="000000"/>
                </a:solidFill>
                <a:latin typeface="Handy Casual"/>
              </a:rPr>
              <a:t> 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7241404" y="1906246"/>
            <a:ext cx="2089265" cy="50148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65262" lvl="1" indent="-182631" algn="just">
              <a:lnSpc>
                <a:spcPts val="2368"/>
              </a:lnSpc>
              <a:buFont typeface="Arial"/>
              <a:buChar char="•"/>
            </a:pPr>
            <a:r>
              <a:rPr lang="en-US" sz="1691">
                <a:solidFill>
                  <a:srgbClr val="000000"/>
                </a:solidFill>
                <a:latin typeface="Handy Casual"/>
              </a:rPr>
              <a:t>Aim to meet at least 24 hours before the meeting or reschedule if you need more time and ensure you receive all documents that will be used in the hearing  </a:t>
            </a:r>
          </a:p>
          <a:p>
            <a:pPr marL="365262" lvl="1" indent="-182631">
              <a:lnSpc>
                <a:spcPts val="2368"/>
              </a:lnSpc>
              <a:buFont typeface="Arial"/>
              <a:buChar char="•"/>
            </a:pPr>
            <a:r>
              <a:rPr lang="en-US" sz="1691">
                <a:solidFill>
                  <a:srgbClr val="000000"/>
                </a:solidFill>
                <a:latin typeface="Handy Casual"/>
              </a:rPr>
              <a:t>Meet with member again 1 hour before the hearing to agree the points you have prepared on their behalf</a:t>
            </a:r>
          </a:p>
          <a:p>
            <a:pPr marL="365262" lvl="1" indent="-182631">
              <a:lnSpc>
                <a:spcPts val="2368"/>
              </a:lnSpc>
              <a:buFont typeface="Arial"/>
              <a:buChar char="•"/>
            </a:pPr>
            <a:r>
              <a:rPr lang="en-US" sz="1691">
                <a:solidFill>
                  <a:srgbClr val="000000"/>
                </a:solidFill>
                <a:latin typeface="Handy Casual"/>
              </a:rPr>
              <a:t>Again, take your union notebook and record your own minutes      </a:t>
            </a:r>
          </a:p>
          <a:p>
            <a:pPr algn="ctr">
              <a:lnSpc>
                <a:spcPts val="2368"/>
              </a:lnSpc>
            </a:pPr>
            <a:r>
              <a:rPr lang="en-US" sz="1691">
                <a:solidFill>
                  <a:srgbClr val="000000"/>
                </a:solidFill>
                <a:latin typeface="Handy Casu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3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9513736">
            <a:off x="-1960977" y="-365723"/>
            <a:ext cx="3712723" cy="2459679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-2086058" y="-1720314"/>
            <a:ext cx="3602752" cy="344062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10692029">
            <a:off x="7566615" y="5412236"/>
            <a:ext cx="4373969" cy="2897755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6970330" y="4936615"/>
            <a:ext cx="3197949" cy="3054041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300049" y="993566"/>
            <a:ext cx="9165451" cy="6002597"/>
            <a:chOff x="0" y="0"/>
            <a:chExt cx="2799304" cy="1833308"/>
          </a:xfrm>
        </p:grpSpPr>
        <p:sp>
          <p:nvSpPr>
            <p:cNvPr id="7" name="Freeform 7"/>
            <p:cNvSpPr/>
            <p:nvPr/>
          </p:nvSpPr>
          <p:spPr>
            <a:xfrm>
              <a:off x="6350" y="6350"/>
              <a:ext cx="2786605" cy="1820608"/>
            </a:xfrm>
            <a:custGeom>
              <a:avLst/>
              <a:gdLst/>
              <a:ahLst/>
              <a:cxnLst/>
              <a:rect l="l" t="t" r="r" b="b"/>
              <a:pathLst>
                <a:path w="2786605" h="1820608">
                  <a:moveTo>
                    <a:pt x="0" y="0"/>
                  </a:moveTo>
                  <a:lnTo>
                    <a:pt x="2786605" y="0"/>
                  </a:lnTo>
                  <a:lnTo>
                    <a:pt x="2786605" y="1820608"/>
                  </a:lnTo>
                  <a:lnTo>
                    <a:pt x="0" y="18206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8"/>
            <p:cNvSpPr/>
            <p:nvPr/>
          </p:nvSpPr>
          <p:spPr>
            <a:xfrm>
              <a:off x="0" y="0"/>
              <a:ext cx="2799305" cy="1833308"/>
            </a:xfrm>
            <a:custGeom>
              <a:avLst/>
              <a:gdLst/>
              <a:ahLst/>
              <a:cxnLst/>
              <a:rect l="l" t="t" r="r" b="b"/>
              <a:pathLst>
                <a:path w="2799305" h="1833308">
                  <a:moveTo>
                    <a:pt x="6350" y="1833308"/>
                  </a:moveTo>
                  <a:lnTo>
                    <a:pt x="0" y="1833308"/>
                  </a:lnTo>
                  <a:lnTo>
                    <a:pt x="0" y="0"/>
                  </a:lnTo>
                  <a:lnTo>
                    <a:pt x="2799305" y="0"/>
                  </a:lnTo>
                  <a:lnTo>
                    <a:pt x="2799305" y="1833308"/>
                  </a:lnTo>
                  <a:lnTo>
                    <a:pt x="6350" y="1833308"/>
                  </a:lnTo>
                  <a:close/>
                  <a:moveTo>
                    <a:pt x="12700" y="12700"/>
                  </a:moveTo>
                  <a:lnTo>
                    <a:pt x="12700" y="1820608"/>
                  </a:lnTo>
                  <a:lnTo>
                    <a:pt x="2786605" y="1820608"/>
                  </a:lnTo>
                  <a:lnTo>
                    <a:pt x="2786605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8F3D0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9"/>
            <p:cNvSpPr/>
            <p:nvPr/>
          </p:nvSpPr>
          <p:spPr>
            <a:xfrm>
              <a:off x="139700" y="140970"/>
              <a:ext cx="2518634" cy="1552638"/>
            </a:xfrm>
            <a:custGeom>
              <a:avLst/>
              <a:gdLst/>
              <a:ahLst/>
              <a:cxnLst/>
              <a:rect l="l" t="t" r="r" b="b"/>
              <a:pathLst>
                <a:path w="2518634" h="1552638">
                  <a:moveTo>
                    <a:pt x="0" y="0"/>
                  </a:moveTo>
                  <a:lnTo>
                    <a:pt x="2518634" y="0"/>
                  </a:lnTo>
                  <a:lnTo>
                    <a:pt x="2518634" y="1552638"/>
                  </a:lnTo>
                  <a:lnTo>
                    <a:pt x="0" y="15526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6"/>
          <a:srcRect l="2928" t="1802" r="2461"/>
          <a:stretch>
            <a:fillRect/>
          </a:stretch>
        </p:blipFill>
        <p:spPr>
          <a:xfrm>
            <a:off x="862869" y="1677978"/>
            <a:ext cx="8249887" cy="4905702"/>
          </a:xfrm>
          <a:prstGeom prst="rect">
            <a:avLst/>
          </a:prstGeom>
        </p:spPr>
      </p:pic>
      <p:sp>
        <p:nvSpPr>
          <p:cNvPr id="11" name="TextBox 11"/>
          <p:cNvSpPr txBox="1"/>
          <p:nvPr/>
        </p:nvSpPr>
        <p:spPr>
          <a:xfrm>
            <a:off x="2521448" y="98679"/>
            <a:ext cx="5821114" cy="6328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82"/>
              </a:lnSpc>
              <a:spcBef>
                <a:spcPct val="0"/>
              </a:spcBef>
            </a:pPr>
            <a:r>
              <a:rPr lang="en-US" sz="4200">
                <a:solidFill>
                  <a:srgbClr val="8F3D02"/>
                </a:solidFill>
                <a:latin typeface="Handy Casual Bold"/>
              </a:rPr>
              <a:t>Meeting record/action template 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72193" y="1087455"/>
            <a:ext cx="8693307" cy="396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24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Handy Casual Bold"/>
              </a:rPr>
              <a:t>To receive a copy of this template, please leave your email address at the end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3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9513736">
            <a:off x="-1960977" y="-365723"/>
            <a:ext cx="3712723" cy="2459679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1550722">
            <a:off x="7330693" y="5631921"/>
            <a:ext cx="3712723" cy="2459679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-2161085" y="-1720314"/>
            <a:ext cx="3602752" cy="344062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7952224" y="5337225"/>
            <a:ext cx="3602752" cy="3440628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2484760" y="98679"/>
            <a:ext cx="4784080" cy="6328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82"/>
              </a:lnSpc>
              <a:spcBef>
                <a:spcPct val="0"/>
              </a:spcBef>
            </a:pPr>
            <a:r>
              <a:rPr lang="en-US" sz="4200">
                <a:solidFill>
                  <a:srgbClr val="8F3D02"/>
                </a:solidFill>
                <a:latin typeface="Handy Casual Bold"/>
              </a:rPr>
              <a:t>Useful Reminders (maybe!) 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40536" y="1672689"/>
            <a:ext cx="8546519" cy="5189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96571" lvl="1" indent="-248285">
              <a:lnSpc>
                <a:spcPts val="3220"/>
              </a:lnSpc>
              <a:buFont typeface="Arial"/>
              <a:buChar char="•"/>
            </a:pPr>
            <a:r>
              <a:rPr lang="en-US" sz="2300">
                <a:solidFill>
                  <a:srgbClr val="000000"/>
                </a:solidFill>
                <a:latin typeface="Handy Casual"/>
              </a:rPr>
              <a:t>Take time before any meeting to prepare yourself, reps group, member etc. If a member comes to request you to attend a hearing, reschedule if you have not been given enough time to prepare. You will be up against HR &amp; management that will have taken the time to prepare themselves</a:t>
            </a:r>
          </a:p>
          <a:p>
            <a:pPr marL="496571" lvl="1" indent="-248285">
              <a:lnSpc>
                <a:spcPts val="3220"/>
              </a:lnSpc>
              <a:buFont typeface="Arial"/>
              <a:buChar char="•"/>
            </a:pPr>
            <a:r>
              <a:rPr lang="en-US" sz="2300">
                <a:solidFill>
                  <a:srgbClr val="000000"/>
                </a:solidFill>
                <a:latin typeface="Handy Casual"/>
              </a:rPr>
              <a:t>Always take your own notes/minutes. Do not rely on the company for these, unless all minutes are agreed and signed off by all at the end of each meeting, then the company notes/minutes will be a reflection of their “interpretation“ of the meetings </a:t>
            </a:r>
          </a:p>
          <a:p>
            <a:pPr marL="496571" lvl="1" indent="-248285">
              <a:lnSpc>
                <a:spcPts val="3220"/>
              </a:lnSpc>
              <a:buFont typeface="Arial"/>
              <a:buChar char="•"/>
            </a:pPr>
            <a:r>
              <a:rPr lang="en-US" sz="2300">
                <a:solidFill>
                  <a:srgbClr val="000000"/>
                </a:solidFill>
                <a:latin typeface="Handy Casual"/>
              </a:rPr>
              <a:t>Use dedicated Union notebooks, that are easily identifiable by you and always stored in a lockable facility and adhering to thee Unions GDPR policy </a:t>
            </a:r>
          </a:p>
          <a:p>
            <a:pPr marL="496571" lvl="1" indent="-248285">
              <a:lnSpc>
                <a:spcPts val="3220"/>
              </a:lnSpc>
              <a:buFont typeface="Arial"/>
              <a:buChar char="•"/>
            </a:pPr>
            <a:r>
              <a:rPr lang="en-US" sz="2300">
                <a:solidFill>
                  <a:srgbClr val="000000"/>
                </a:solidFill>
                <a:latin typeface="Handy Casual"/>
              </a:rPr>
              <a:t>Use union notice boards, media platforms such as private WhatsApp/Facebook groups to feeedback all information to members </a:t>
            </a:r>
          </a:p>
          <a:p>
            <a:pPr algn="ctr">
              <a:lnSpc>
                <a:spcPts val="3220"/>
              </a:lnSpc>
            </a:pPr>
            <a:r>
              <a:rPr lang="en-US" sz="2300">
                <a:solidFill>
                  <a:srgbClr val="000000"/>
                </a:solidFill>
                <a:latin typeface="Handy Casual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Custom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Handy Casual</vt:lpstr>
      <vt:lpstr>Arial</vt:lpstr>
      <vt:lpstr>Handy Casual 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Pastel Meeting And Workshop Schedule Template</dc:title>
  <dc:creator>Sarah Woolley</dc:creator>
  <cp:lastModifiedBy>Sarah Woolley</cp:lastModifiedBy>
  <cp:revision>2</cp:revision>
  <dcterms:created xsi:type="dcterms:W3CDTF">2006-08-16T00:00:00Z</dcterms:created>
  <dcterms:modified xsi:type="dcterms:W3CDTF">2024-02-19T15:23:46Z</dcterms:modified>
  <dc:identifier>DAFDBq4YeH0</dc:identifier>
</cp:coreProperties>
</file>